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4" r:id="rId4"/>
    <p:sldId id="266" r:id="rId5"/>
    <p:sldId id="267" r:id="rId6"/>
    <p:sldId id="272" r:id="rId7"/>
    <p:sldId id="268" r:id="rId8"/>
    <p:sldId id="271" r:id="rId9"/>
    <p:sldId id="269" r:id="rId10"/>
    <p:sldId id="270" r:id="rId1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46A"/>
    <a:srgbClr val="D9CECE"/>
    <a:srgbClr val="DEDFDA"/>
    <a:srgbClr val="C2D6DF"/>
    <a:srgbClr val="FEF6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4914" autoAdjust="0"/>
  </p:normalViewPr>
  <p:slideViewPr>
    <p:cSldViewPr snapToGrid="0">
      <p:cViewPr varScale="1">
        <p:scale>
          <a:sx n="73" d="100"/>
          <a:sy n="73" d="100"/>
        </p:scale>
        <p:origin x="-11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5D65C-47EF-4E80-B008-C9903D55DEC1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953305-6AB4-4623-8307-7C029EDF856D}">
      <dgm:prSet phldrT="[Текст]" custT="1"/>
      <dgm:spPr/>
      <dgm:t>
        <a:bodyPr/>
        <a:lstStyle/>
        <a:p>
          <a:r>
            <a:rPr lang="ru-RU" sz="2800" dirty="0" smtClean="0"/>
            <a:t>Кредиты</a:t>
          </a:r>
          <a:endParaRPr lang="ru-RU" sz="2800" dirty="0"/>
        </a:p>
      </dgm:t>
    </dgm:pt>
    <dgm:pt modelId="{20FEB4DF-EA31-47B9-832B-376D574D0B00}" type="parTrans" cxnId="{1E212569-F534-46F1-AA65-D1585549154B}">
      <dgm:prSet/>
      <dgm:spPr/>
      <dgm:t>
        <a:bodyPr/>
        <a:lstStyle/>
        <a:p>
          <a:endParaRPr lang="ru-RU"/>
        </a:p>
      </dgm:t>
    </dgm:pt>
    <dgm:pt modelId="{2A6D9408-7AD5-43B4-BC0F-AE93B1E9AE33}" type="sibTrans" cxnId="{1E212569-F534-46F1-AA65-D1585549154B}">
      <dgm:prSet/>
      <dgm:spPr/>
      <dgm:t>
        <a:bodyPr/>
        <a:lstStyle/>
        <a:p>
          <a:endParaRPr lang="ru-RU"/>
        </a:p>
      </dgm:t>
    </dgm:pt>
    <dgm:pt modelId="{54485CF8-58E0-403D-9FC7-DB460B6437F9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Кредиты через государственные банки малому и среднему бизнесу</a:t>
          </a:r>
          <a:endParaRPr lang="ru-RU" dirty="0"/>
        </a:p>
      </dgm:t>
    </dgm:pt>
    <dgm:pt modelId="{0A20F17E-FCC2-42EE-92FA-E19530BA18EB}" type="parTrans" cxnId="{1EBB1158-6C71-422F-A802-74DD9234192E}">
      <dgm:prSet/>
      <dgm:spPr/>
      <dgm:t>
        <a:bodyPr/>
        <a:lstStyle/>
        <a:p>
          <a:endParaRPr lang="ru-RU"/>
        </a:p>
      </dgm:t>
    </dgm:pt>
    <dgm:pt modelId="{C9CDC487-BA12-4754-B983-BD54169AD5E7}" type="sibTrans" cxnId="{1EBB1158-6C71-422F-A802-74DD9234192E}">
      <dgm:prSet/>
      <dgm:spPr/>
      <dgm:t>
        <a:bodyPr/>
        <a:lstStyle/>
        <a:p>
          <a:endParaRPr lang="ru-RU"/>
        </a:p>
      </dgm:t>
    </dgm:pt>
    <dgm:pt modelId="{6C2397C6-C8D1-4F6F-AF3C-D96EEA790A84}">
      <dgm:prSet phldrT="[Текст]"/>
      <dgm:spPr/>
      <dgm:t>
        <a:bodyPr/>
        <a:lstStyle/>
        <a:p>
          <a:r>
            <a:rPr lang="ru-RU" dirty="0" smtClean="0"/>
            <a:t>Прямые кредиты, проектное финансирование и т.д.</a:t>
          </a:r>
          <a:endParaRPr lang="ru-RU" dirty="0"/>
        </a:p>
      </dgm:t>
    </dgm:pt>
    <dgm:pt modelId="{7C10A05D-E4A8-43DE-8F91-902691868834}" type="parTrans" cxnId="{FD10F471-82A1-48C4-B83C-55683DB1A329}">
      <dgm:prSet/>
      <dgm:spPr/>
      <dgm:t>
        <a:bodyPr/>
        <a:lstStyle/>
        <a:p>
          <a:endParaRPr lang="ru-RU"/>
        </a:p>
      </dgm:t>
    </dgm:pt>
    <dgm:pt modelId="{64CAC125-625F-4C7A-8B8E-19A04FA369E7}" type="sibTrans" cxnId="{FD10F471-82A1-48C4-B83C-55683DB1A329}">
      <dgm:prSet/>
      <dgm:spPr/>
      <dgm:t>
        <a:bodyPr/>
        <a:lstStyle/>
        <a:p>
          <a:endParaRPr lang="ru-RU"/>
        </a:p>
      </dgm:t>
    </dgm:pt>
    <dgm:pt modelId="{8F9CBA26-AE9B-4E45-A6B7-CF24D75A77D7}">
      <dgm:prSet phldrT="[Текст]" custT="1"/>
      <dgm:spPr/>
      <dgm:t>
        <a:bodyPr/>
        <a:lstStyle/>
        <a:p>
          <a:r>
            <a:rPr lang="ru-RU" sz="2400" dirty="0" smtClean="0"/>
            <a:t>Участие в капитале</a:t>
          </a:r>
          <a:endParaRPr lang="ru-RU" sz="2400" dirty="0"/>
        </a:p>
      </dgm:t>
    </dgm:pt>
    <dgm:pt modelId="{78077D68-D111-451A-BCD6-590190C4939F}" type="parTrans" cxnId="{EA1C0094-50E9-4FC0-82BC-CBA4C51B7388}">
      <dgm:prSet/>
      <dgm:spPr/>
      <dgm:t>
        <a:bodyPr/>
        <a:lstStyle/>
        <a:p>
          <a:endParaRPr lang="ru-RU"/>
        </a:p>
      </dgm:t>
    </dgm:pt>
    <dgm:pt modelId="{6504CC03-9E52-4F5D-9298-CF2883504267}" type="sibTrans" cxnId="{EA1C0094-50E9-4FC0-82BC-CBA4C51B7388}">
      <dgm:prSet/>
      <dgm:spPr/>
      <dgm:t>
        <a:bodyPr/>
        <a:lstStyle/>
        <a:p>
          <a:endParaRPr lang="ru-RU"/>
        </a:p>
      </dgm:t>
    </dgm:pt>
    <dgm:pt modelId="{9BC101A2-8B79-481E-90A7-6613F4AEC6FF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Государственных банков КР</a:t>
          </a:r>
          <a:endParaRPr lang="ru-RU" dirty="0"/>
        </a:p>
      </dgm:t>
    </dgm:pt>
    <dgm:pt modelId="{87DE9269-4D85-438B-A9A1-51878605E8C3}" type="parTrans" cxnId="{C6B2CCFB-D98B-40DF-A2E0-13CB3BDC5A9B}">
      <dgm:prSet/>
      <dgm:spPr/>
      <dgm:t>
        <a:bodyPr/>
        <a:lstStyle/>
        <a:p>
          <a:endParaRPr lang="ru-RU"/>
        </a:p>
      </dgm:t>
    </dgm:pt>
    <dgm:pt modelId="{17FA8069-CFB5-46D4-84B9-DB1254FFD4AC}" type="sibTrans" cxnId="{C6B2CCFB-D98B-40DF-A2E0-13CB3BDC5A9B}">
      <dgm:prSet/>
      <dgm:spPr/>
      <dgm:t>
        <a:bodyPr/>
        <a:lstStyle/>
        <a:p>
          <a:endParaRPr lang="ru-RU"/>
        </a:p>
      </dgm:t>
    </dgm:pt>
    <dgm:pt modelId="{5F371792-0A29-48D5-BF19-BB1F4A9554F5}">
      <dgm:prSet phldrT="[Текст]"/>
      <dgm:spPr/>
      <dgm:t>
        <a:bodyPr/>
        <a:lstStyle/>
        <a:p>
          <a:r>
            <a:rPr lang="ru-RU" dirty="0" smtClean="0"/>
            <a:t>Предприятий реального сектора</a:t>
          </a:r>
          <a:endParaRPr lang="ru-RU" dirty="0"/>
        </a:p>
      </dgm:t>
    </dgm:pt>
    <dgm:pt modelId="{C3090A84-ACC5-4D90-A12E-A50A119714E6}" type="parTrans" cxnId="{AAE034DC-D06E-4981-996F-15F5A45446AC}">
      <dgm:prSet/>
      <dgm:spPr/>
      <dgm:t>
        <a:bodyPr/>
        <a:lstStyle/>
        <a:p>
          <a:endParaRPr lang="ru-RU"/>
        </a:p>
      </dgm:t>
    </dgm:pt>
    <dgm:pt modelId="{58C79273-C8DD-44E5-B961-B23F29F59D87}" type="sibTrans" cxnId="{AAE034DC-D06E-4981-996F-15F5A45446AC}">
      <dgm:prSet/>
      <dgm:spPr/>
      <dgm:t>
        <a:bodyPr/>
        <a:lstStyle/>
        <a:p>
          <a:endParaRPr lang="ru-RU"/>
        </a:p>
      </dgm:t>
    </dgm:pt>
    <dgm:pt modelId="{D34F6092-9EF8-4BC1-9817-AA3D01B04CCC}">
      <dgm:prSet phldrT="[Текст]"/>
      <dgm:spPr/>
      <dgm:t>
        <a:bodyPr/>
        <a:lstStyle/>
        <a:p>
          <a:r>
            <a:rPr lang="ru-RU" dirty="0" smtClean="0"/>
            <a:t>Управление временно свободными средствами Фонда</a:t>
          </a:r>
          <a:endParaRPr lang="ru-RU" dirty="0"/>
        </a:p>
      </dgm:t>
    </dgm:pt>
    <dgm:pt modelId="{FC5BF4D7-63C4-47E4-AD5D-E332809FFB5D}" type="parTrans" cxnId="{0A1C1041-7282-4D38-96E6-8373DC7FF6AE}">
      <dgm:prSet/>
      <dgm:spPr/>
      <dgm:t>
        <a:bodyPr/>
        <a:lstStyle/>
        <a:p>
          <a:endParaRPr lang="ru-RU"/>
        </a:p>
      </dgm:t>
    </dgm:pt>
    <dgm:pt modelId="{6A5E15B0-BC00-45C5-8BF3-FF0BED448E6C}" type="sibTrans" cxnId="{0A1C1041-7282-4D38-96E6-8373DC7FF6AE}">
      <dgm:prSet/>
      <dgm:spPr/>
      <dgm:t>
        <a:bodyPr/>
        <a:lstStyle/>
        <a:p>
          <a:endParaRPr lang="ru-RU"/>
        </a:p>
      </dgm:t>
    </dgm:pt>
    <dgm:pt modelId="{95011B74-4264-444E-BFE1-8034D2A9ED36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Размещение на депозитах в банках</a:t>
          </a:r>
          <a:endParaRPr lang="ru-RU" dirty="0"/>
        </a:p>
      </dgm:t>
    </dgm:pt>
    <dgm:pt modelId="{1524E766-E24D-4AF7-B1B0-B2B6382B4481}" type="parTrans" cxnId="{F6FBC26E-18FE-4166-A9E1-B3692DB94838}">
      <dgm:prSet/>
      <dgm:spPr/>
      <dgm:t>
        <a:bodyPr/>
        <a:lstStyle/>
        <a:p>
          <a:endParaRPr lang="ru-RU"/>
        </a:p>
      </dgm:t>
    </dgm:pt>
    <dgm:pt modelId="{FE7592F5-7670-44AA-A1F6-1B06831AFE6F}" type="sibTrans" cxnId="{F6FBC26E-18FE-4166-A9E1-B3692DB94838}">
      <dgm:prSet/>
      <dgm:spPr/>
      <dgm:t>
        <a:bodyPr/>
        <a:lstStyle/>
        <a:p>
          <a:endParaRPr lang="ru-RU"/>
        </a:p>
      </dgm:t>
    </dgm:pt>
    <dgm:pt modelId="{FE931E23-FB9B-45E1-B0B1-4E539F10ABA1}">
      <dgm:prSet phldrT="[Текст]"/>
      <dgm:spPr/>
      <dgm:t>
        <a:bodyPr/>
        <a:lstStyle/>
        <a:p>
          <a:r>
            <a:rPr lang="ru-RU" dirty="0" smtClean="0"/>
            <a:t>Инвестиции в краткосрочные государственные ценные бумаги </a:t>
          </a:r>
          <a:endParaRPr lang="ru-RU" dirty="0"/>
        </a:p>
      </dgm:t>
    </dgm:pt>
    <dgm:pt modelId="{E021E7BC-957F-47DB-9064-CEE27387C57D}" type="parTrans" cxnId="{7388885A-3AA8-4D7B-BF89-C2F8D112F026}">
      <dgm:prSet/>
      <dgm:spPr/>
      <dgm:t>
        <a:bodyPr/>
        <a:lstStyle/>
        <a:p>
          <a:endParaRPr lang="ru-RU"/>
        </a:p>
      </dgm:t>
    </dgm:pt>
    <dgm:pt modelId="{6591ED9B-9756-4F97-86D0-22FA4A863383}" type="sibTrans" cxnId="{7388885A-3AA8-4D7B-BF89-C2F8D112F026}">
      <dgm:prSet/>
      <dgm:spPr/>
      <dgm:t>
        <a:bodyPr/>
        <a:lstStyle/>
        <a:p>
          <a:endParaRPr lang="ru-RU"/>
        </a:p>
      </dgm:t>
    </dgm:pt>
    <dgm:pt modelId="{622FBA4E-77BE-4640-BA1D-9D4EE47E10BB}" type="pres">
      <dgm:prSet presAssocID="{06A5D65C-47EF-4E80-B008-C9903D55DE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62A3DE-A0E3-48CE-BB58-F830EEC2045E}" type="pres">
      <dgm:prSet presAssocID="{83953305-6AB4-4623-8307-7C029EDF856D}" presName="root" presStyleCnt="0"/>
      <dgm:spPr/>
    </dgm:pt>
    <dgm:pt modelId="{ECE5F831-D037-499A-B334-D258FFD0CA50}" type="pres">
      <dgm:prSet presAssocID="{83953305-6AB4-4623-8307-7C029EDF856D}" presName="rootComposite" presStyleCnt="0"/>
      <dgm:spPr/>
    </dgm:pt>
    <dgm:pt modelId="{41933A57-E98A-42E8-B11C-7628E34BE1F5}" type="pres">
      <dgm:prSet presAssocID="{83953305-6AB4-4623-8307-7C029EDF856D}" presName="rootText" presStyleLbl="node1" presStyleIdx="0" presStyleCnt="3"/>
      <dgm:spPr/>
      <dgm:t>
        <a:bodyPr/>
        <a:lstStyle/>
        <a:p>
          <a:endParaRPr lang="ru-RU"/>
        </a:p>
      </dgm:t>
    </dgm:pt>
    <dgm:pt modelId="{31D59900-D301-4B22-BC19-ECEDEAD208E1}" type="pres">
      <dgm:prSet presAssocID="{83953305-6AB4-4623-8307-7C029EDF856D}" presName="rootConnector" presStyleLbl="node1" presStyleIdx="0" presStyleCnt="3"/>
      <dgm:spPr/>
      <dgm:t>
        <a:bodyPr/>
        <a:lstStyle/>
        <a:p>
          <a:endParaRPr lang="ru-RU"/>
        </a:p>
      </dgm:t>
    </dgm:pt>
    <dgm:pt modelId="{54F67BED-F132-42A6-ACDE-6008B8AC5144}" type="pres">
      <dgm:prSet presAssocID="{83953305-6AB4-4623-8307-7C029EDF856D}" presName="childShape" presStyleCnt="0"/>
      <dgm:spPr/>
    </dgm:pt>
    <dgm:pt modelId="{42BAE94D-5D89-4F7C-AB8C-9A3D8A9A8D75}" type="pres">
      <dgm:prSet presAssocID="{0A20F17E-FCC2-42EE-92FA-E19530BA18E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6C122C1-53B6-4705-901C-B2C4960463BB}" type="pres">
      <dgm:prSet presAssocID="{54485CF8-58E0-403D-9FC7-DB460B6437F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F123B-A813-4B52-A7C1-BDEB7B537D21}" type="pres">
      <dgm:prSet presAssocID="{7C10A05D-E4A8-43DE-8F91-902691868834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1E21824-4563-4237-A39D-F62E3E1EDC56}" type="pres">
      <dgm:prSet presAssocID="{6C2397C6-C8D1-4F6F-AF3C-D96EEA790A8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8348E-C0B3-4586-A7AE-C7757FD208D7}" type="pres">
      <dgm:prSet presAssocID="{8F9CBA26-AE9B-4E45-A6B7-CF24D75A77D7}" presName="root" presStyleCnt="0"/>
      <dgm:spPr/>
    </dgm:pt>
    <dgm:pt modelId="{590F5AD6-3302-4CEB-81AF-DA2EC914E3C0}" type="pres">
      <dgm:prSet presAssocID="{8F9CBA26-AE9B-4E45-A6B7-CF24D75A77D7}" presName="rootComposite" presStyleCnt="0"/>
      <dgm:spPr/>
    </dgm:pt>
    <dgm:pt modelId="{DFDBDF8C-B1D3-40EA-8BED-AE9CB4D94A51}" type="pres">
      <dgm:prSet presAssocID="{8F9CBA26-AE9B-4E45-A6B7-CF24D75A77D7}" presName="rootText" presStyleLbl="node1" presStyleIdx="1" presStyleCnt="3"/>
      <dgm:spPr/>
      <dgm:t>
        <a:bodyPr/>
        <a:lstStyle/>
        <a:p>
          <a:endParaRPr lang="ru-RU"/>
        </a:p>
      </dgm:t>
    </dgm:pt>
    <dgm:pt modelId="{5C4042FE-6162-4976-8392-25B076B46B46}" type="pres">
      <dgm:prSet presAssocID="{8F9CBA26-AE9B-4E45-A6B7-CF24D75A77D7}" presName="rootConnector" presStyleLbl="node1" presStyleIdx="1" presStyleCnt="3"/>
      <dgm:spPr/>
      <dgm:t>
        <a:bodyPr/>
        <a:lstStyle/>
        <a:p>
          <a:endParaRPr lang="ru-RU"/>
        </a:p>
      </dgm:t>
    </dgm:pt>
    <dgm:pt modelId="{25FC20A2-963C-438C-84D1-A7F20666A5E2}" type="pres">
      <dgm:prSet presAssocID="{8F9CBA26-AE9B-4E45-A6B7-CF24D75A77D7}" presName="childShape" presStyleCnt="0"/>
      <dgm:spPr/>
    </dgm:pt>
    <dgm:pt modelId="{D2943BAB-E1F9-46CE-B449-CB74B135E73E}" type="pres">
      <dgm:prSet presAssocID="{87DE9269-4D85-438B-A9A1-51878605E8C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C284F52-ED7F-42AB-8596-17E68CAE8D82}" type="pres">
      <dgm:prSet presAssocID="{9BC101A2-8B79-481E-90A7-6613F4AEC6F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951FC-4B2B-40E5-9F97-6218260DFD23}" type="pres">
      <dgm:prSet presAssocID="{C3090A84-ACC5-4D90-A12E-A50A119714E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F3DDDCE-8FAB-42EB-96A4-976A0E593F73}" type="pres">
      <dgm:prSet presAssocID="{5F371792-0A29-48D5-BF19-BB1F4A9554F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ACCF9-8394-4CAA-9702-C4EDB6BEC4EF}" type="pres">
      <dgm:prSet presAssocID="{D34F6092-9EF8-4BC1-9817-AA3D01B04CCC}" presName="root" presStyleCnt="0"/>
      <dgm:spPr/>
    </dgm:pt>
    <dgm:pt modelId="{52A51F0A-7D70-4250-B8DA-C0E45004A70B}" type="pres">
      <dgm:prSet presAssocID="{D34F6092-9EF8-4BC1-9817-AA3D01B04CCC}" presName="rootComposite" presStyleCnt="0"/>
      <dgm:spPr/>
    </dgm:pt>
    <dgm:pt modelId="{74CF13C6-FAF4-412C-9BB8-257B39663FBB}" type="pres">
      <dgm:prSet presAssocID="{D34F6092-9EF8-4BC1-9817-AA3D01B04CCC}" presName="rootText" presStyleLbl="node1" presStyleIdx="2" presStyleCnt="3"/>
      <dgm:spPr/>
      <dgm:t>
        <a:bodyPr/>
        <a:lstStyle/>
        <a:p>
          <a:endParaRPr lang="ru-RU"/>
        </a:p>
      </dgm:t>
    </dgm:pt>
    <dgm:pt modelId="{40ECC756-FD22-4F86-9E39-6CEFB8168045}" type="pres">
      <dgm:prSet presAssocID="{D34F6092-9EF8-4BC1-9817-AA3D01B04CCC}" presName="rootConnector" presStyleLbl="node1" presStyleIdx="2" presStyleCnt="3"/>
      <dgm:spPr/>
      <dgm:t>
        <a:bodyPr/>
        <a:lstStyle/>
        <a:p>
          <a:endParaRPr lang="ru-RU"/>
        </a:p>
      </dgm:t>
    </dgm:pt>
    <dgm:pt modelId="{96B88695-6E19-4DF3-B48E-DE4B9BC1AF63}" type="pres">
      <dgm:prSet presAssocID="{D34F6092-9EF8-4BC1-9817-AA3D01B04CCC}" presName="childShape" presStyleCnt="0"/>
      <dgm:spPr/>
    </dgm:pt>
    <dgm:pt modelId="{D1A20050-D258-46F3-9134-D068D001A12E}" type="pres">
      <dgm:prSet presAssocID="{1524E766-E24D-4AF7-B1B0-B2B6382B448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2325786-810A-470D-BD91-CCF3CE2E373E}" type="pres">
      <dgm:prSet presAssocID="{95011B74-4264-444E-BFE1-8034D2A9ED3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D9580-25BD-4E97-9896-8906B2910759}" type="pres">
      <dgm:prSet presAssocID="{E021E7BC-957F-47DB-9064-CEE27387C57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F166F8DD-9107-45A5-BEF2-7601B37BDA49}" type="pres">
      <dgm:prSet presAssocID="{FE931E23-FB9B-45E1-B0B1-4E539F10ABA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5EF97-AED7-4328-8144-8B7390AA40D4}" type="presOf" srcId="{6C2397C6-C8D1-4F6F-AF3C-D96EEA790A84}" destId="{21E21824-4563-4237-A39D-F62E3E1EDC56}" srcOrd="0" destOrd="0" presId="urn:microsoft.com/office/officeart/2005/8/layout/hierarchy3"/>
    <dgm:cxn modelId="{EA1C0094-50E9-4FC0-82BC-CBA4C51B7388}" srcId="{06A5D65C-47EF-4E80-B008-C9903D55DEC1}" destId="{8F9CBA26-AE9B-4E45-A6B7-CF24D75A77D7}" srcOrd="1" destOrd="0" parTransId="{78077D68-D111-451A-BCD6-590190C4939F}" sibTransId="{6504CC03-9E52-4F5D-9298-CF2883504267}"/>
    <dgm:cxn modelId="{CB3F6D27-B99F-4B4A-A3C3-751052C64708}" type="presOf" srcId="{5F371792-0A29-48D5-BF19-BB1F4A9554F5}" destId="{EF3DDDCE-8FAB-42EB-96A4-976A0E593F73}" srcOrd="0" destOrd="0" presId="urn:microsoft.com/office/officeart/2005/8/layout/hierarchy3"/>
    <dgm:cxn modelId="{FD10F471-82A1-48C4-B83C-55683DB1A329}" srcId="{83953305-6AB4-4623-8307-7C029EDF856D}" destId="{6C2397C6-C8D1-4F6F-AF3C-D96EEA790A84}" srcOrd="1" destOrd="0" parTransId="{7C10A05D-E4A8-43DE-8F91-902691868834}" sibTransId="{64CAC125-625F-4C7A-8B8E-19A04FA369E7}"/>
    <dgm:cxn modelId="{0FC24227-FC8B-4E3C-9087-2A28A9AC81C5}" type="presOf" srcId="{1524E766-E24D-4AF7-B1B0-B2B6382B4481}" destId="{D1A20050-D258-46F3-9134-D068D001A12E}" srcOrd="0" destOrd="0" presId="urn:microsoft.com/office/officeart/2005/8/layout/hierarchy3"/>
    <dgm:cxn modelId="{21BFEB7B-9A06-43CC-9C54-831DA2BA66B8}" type="presOf" srcId="{8F9CBA26-AE9B-4E45-A6B7-CF24D75A77D7}" destId="{DFDBDF8C-B1D3-40EA-8BED-AE9CB4D94A51}" srcOrd="0" destOrd="0" presId="urn:microsoft.com/office/officeart/2005/8/layout/hierarchy3"/>
    <dgm:cxn modelId="{F6FBC26E-18FE-4166-A9E1-B3692DB94838}" srcId="{D34F6092-9EF8-4BC1-9817-AA3D01B04CCC}" destId="{95011B74-4264-444E-BFE1-8034D2A9ED36}" srcOrd="0" destOrd="0" parTransId="{1524E766-E24D-4AF7-B1B0-B2B6382B4481}" sibTransId="{FE7592F5-7670-44AA-A1F6-1B06831AFE6F}"/>
    <dgm:cxn modelId="{0A1C1041-7282-4D38-96E6-8373DC7FF6AE}" srcId="{06A5D65C-47EF-4E80-B008-C9903D55DEC1}" destId="{D34F6092-9EF8-4BC1-9817-AA3D01B04CCC}" srcOrd="2" destOrd="0" parTransId="{FC5BF4D7-63C4-47E4-AD5D-E332809FFB5D}" sibTransId="{6A5E15B0-BC00-45C5-8BF3-FF0BED448E6C}"/>
    <dgm:cxn modelId="{69BF2049-1698-46FF-830B-F6E9018C2E98}" type="presOf" srcId="{54485CF8-58E0-403D-9FC7-DB460B6437F9}" destId="{B6C122C1-53B6-4705-901C-B2C4960463BB}" srcOrd="0" destOrd="0" presId="urn:microsoft.com/office/officeart/2005/8/layout/hierarchy3"/>
    <dgm:cxn modelId="{CDC0C80F-D7BC-4B7C-A86A-7E8AAD76CF67}" type="presOf" srcId="{83953305-6AB4-4623-8307-7C029EDF856D}" destId="{31D59900-D301-4B22-BC19-ECEDEAD208E1}" srcOrd="1" destOrd="0" presId="urn:microsoft.com/office/officeart/2005/8/layout/hierarchy3"/>
    <dgm:cxn modelId="{109F749A-B442-46E0-99A6-0DD0E6092013}" type="presOf" srcId="{D34F6092-9EF8-4BC1-9817-AA3D01B04CCC}" destId="{74CF13C6-FAF4-412C-9BB8-257B39663FBB}" srcOrd="0" destOrd="0" presId="urn:microsoft.com/office/officeart/2005/8/layout/hierarchy3"/>
    <dgm:cxn modelId="{703F85A2-BC63-4EEC-9CE3-97180F1422D0}" type="presOf" srcId="{06A5D65C-47EF-4E80-B008-C9903D55DEC1}" destId="{622FBA4E-77BE-4640-BA1D-9D4EE47E10BB}" srcOrd="0" destOrd="0" presId="urn:microsoft.com/office/officeart/2005/8/layout/hierarchy3"/>
    <dgm:cxn modelId="{960EDB0F-5C60-4FB0-B132-8309203BEBCC}" type="presOf" srcId="{C3090A84-ACC5-4D90-A12E-A50A119714E6}" destId="{58C951FC-4B2B-40E5-9F97-6218260DFD23}" srcOrd="0" destOrd="0" presId="urn:microsoft.com/office/officeart/2005/8/layout/hierarchy3"/>
    <dgm:cxn modelId="{98FB2A8B-8925-49F9-A917-465D0B3424A3}" type="presOf" srcId="{D34F6092-9EF8-4BC1-9817-AA3D01B04CCC}" destId="{40ECC756-FD22-4F86-9E39-6CEFB8168045}" srcOrd="1" destOrd="0" presId="urn:microsoft.com/office/officeart/2005/8/layout/hierarchy3"/>
    <dgm:cxn modelId="{E49FAC73-5922-4B39-BA02-59034FFCE3FD}" type="presOf" srcId="{0A20F17E-FCC2-42EE-92FA-E19530BA18EB}" destId="{42BAE94D-5D89-4F7C-AB8C-9A3D8A9A8D75}" srcOrd="0" destOrd="0" presId="urn:microsoft.com/office/officeart/2005/8/layout/hierarchy3"/>
    <dgm:cxn modelId="{97C67CD4-3910-49A6-88BF-3EFE0421A0CB}" type="presOf" srcId="{8F9CBA26-AE9B-4E45-A6B7-CF24D75A77D7}" destId="{5C4042FE-6162-4976-8392-25B076B46B46}" srcOrd="1" destOrd="0" presId="urn:microsoft.com/office/officeart/2005/8/layout/hierarchy3"/>
    <dgm:cxn modelId="{C6B2CCFB-D98B-40DF-A2E0-13CB3BDC5A9B}" srcId="{8F9CBA26-AE9B-4E45-A6B7-CF24D75A77D7}" destId="{9BC101A2-8B79-481E-90A7-6613F4AEC6FF}" srcOrd="0" destOrd="0" parTransId="{87DE9269-4D85-438B-A9A1-51878605E8C3}" sibTransId="{17FA8069-CFB5-46D4-84B9-DB1254FFD4AC}"/>
    <dgm:cxn modelId="{423D9CF1-52A0-411E-91AF-A952DA62D002}" type="presOf" srcId="{95011B74-4264-444E-BFE1-8034D2A9ED36}" destId="{42325786-810A-470D-BD91-CCF3CE2E373E}" srcOrd="0" destOrd="0" presId="urn:microsoft.com/office/officeart/2005/8/layout/hierarchy3"/>
    <dgm:cxn modelId="{518B68EE-642D-46C3-A361-D298D33374BE}" type="presOf" srcId="{E021E7BC-957F-47DB-9064-CEE27387C57D}" destId="{BE2D9580-25BD-4E97-9896-8906B2910759}" srcOrd="0" destOrd="0" presId="urn:microsoft.com/office/officeart/2005/8/layout/hierarchy3"/>
    <dgm:cxn modelId="{155D66FA-FFB6-4DA3-97BE-C3BE56D2B911}" type="presOf" srcId="{83953305-6AB4-4623-8307-7C029EDF856D}" destId="{41933A57-E98A-42E8-B11C-7628E34BE1F5}" srcOrd="0" destOrd="0" presId="urn:microsoft.com/office/officeart/2005/8/layout/hierarchy3"/>
    <dgm:cxn modelId="{864E8042-FAD3-4AF9-8705-DA6F1F8E069A}" type="presOf" srcId="{7C10A05D-E4A8-43DE-8F91-902691868834}" destId="{A59F123B-A813-4B52-A7C1-BDEB7B537D21}" srcOrd="0" destOrd="0" presId="urn:microsoft.com/office/officeart/2005/8/layout/hierarchy3"/>
    <dgm:cxn modelId="{1E212569-F534-46F1-AA65-D1585549154B}" srcId="{06A5D65C-47EF-4E80-B008-C9903D55DEC1}" destId="{83953305-6AB4-4623-8307-7C029EDF856D}" srcOrd="0" destOrd="0" parTransId="{20FEB4DF-EA31-47B9-832B-376D574D0B00}" sibTransId="{2A6D9408-7AD5-43B4-BC0F-AE93B1E9AE33}"/>
    <dgm:cxn modelId="{AAE034DC-D06E-4981-996F-15F5A45446AC}" srcId="{8F9CBA26-AE9B-4E45-A6B7-CF24D75A77D7}" destId="{5F371792-0A29-48D5-BF19-BB1F4A9554F5}" srcOrd="1" destOrd="0" parTransId="{C3090A84-ACC5-4D90-A12E-A50A119714E6}" sibTransId="{58C79273-C8DD-44E5-B961-B23F29F59D87}"/>
    <dgm:cxn modelId="{1EBB1158-6C71-422F-A802-74DD9234192E}" srcId="{83953305-6AB4-4623-8307-7C029EDF856D}" destId="{54485CF8-58E0-403D-9FC7-DB460B6437F9}" srcOrd="0" destOrd="0" parTransId="{0A20F17E-FCC2-42EE-92FA-E19530BA18EB}" sibTransId="{C9CDC487-BA12-4754-B983-BD54169AD5E7}"/>
    <dgm:cxn modelId="{7388885A-3AA8-4D7B-BF89-C2F8D112F026}" srcId="{D34F6092-9EF8-4BC1-9817-AA3D01B04CCC}" destId="{FE931E23-FB9B-45E1-B0B1-4E539F10ABA1}" srcOrd="1" destOrd="0" parTransId="{E021E7BC-957F-47DB-9064-CEE27387C57D}" sibTransId="{6591ED9B-9756-4F97-86D0-22FA4A863383}"/>
    <dgm:cxn modelId="{C4E4B084-280E-4F66-B836-94F7DB0D98D6}" type="presOf" srcId="{9BC101A2-8B79-481E-90A7-6613F4AEC6FF}" destId="{9C284F52-ED7F-42AB-8596-17E68CAE8D82}" srcOrd="0" destOrd="0" presId="urn:microsoft.com/office/officeart/2005/8/layout/hierarchy3"/>
    <dgm:cxn modelId="{66F4998A-A5E7-4154-BF8B-02B436A0A06C}" type="presOf" srcId="{87DE9269-4D85-438B-A9A1-51878605E8C3}" destId="{D2943BAB-E1F9-46CE-B449-CB74B135E73E}" srcOrd="0" destOrd="0" presId="urn:microsoft.com/office/officeart/2005/8/layout/hierarchy3"/>
    <dgm:cxn modelId="{3E636CC8-88DB-462B-B67E-16BB01929D9C}" type="presOf" srcId="{FE931E23-FB9B-45E1-B0B1-4E539F10ABA1}" destId="{F166F8DD-9107-45A5-BEF2-7601B37BDA49}" srcOrd="0" destOrd="0" presId="urn:microsoft.com/office/officeart/2005/8/layout/hierarchy3"/>
    <dgm:cxn modelId="{DC1D236B-E0D4-4A79-9C36-2B1E38B1CA21}" type="presParOf" srcId="{622FBA4E-77BE-4640-BA1D-9D4EE47E10BB}" destId="{6E62A3DE-A0E3-48CE-BB58-F830EEC2045E}" srcOrd="0" destOrd="0" presId="urn:microsoft.com/office/officeart/2005/8/layout/hierarchy3"/>
    <dgm:cxn modelId="{E40A70FD-0A5E-4349-9E62-B34AE2AB09CA}" type="presParOf" srcId="{6E62A3DE-A0E3-48CE-BB58-F830EEC2045E}" destId="{ECE5F831-D037-499A-B334-D258FFD0CA50}" srcOrd="0" destOrd="0" presId="urn:microsoft.com/office/officeart/2005/8/layout/hierarchy3"/>
    <dgm:cxn modelId="{D5C9E5CB-36A3-499D-B233-B77D9C5F249E}" type="presParOf" srcId="{ECE5F831-D037-499A-B334-D258FFD0CA50}" destId="{41933A57-E98A-42E8-B11C-7628E34BE1F5}" srcOrd="0" destOrd="0" presId="urn:microsoft.com/office/officeart/2005/8/layout/hierarchy3"/>
    <dgm:cxn modelId="{37705DF1-7648-48CE-AFD3-89D349DDDA02}" type="presParOf" srcId="{ECE5F831-D037-499A-B334-D258FFD0CA50}" destId="{31D59900-D301-4B22-BC19-ECEDEAD208E1}" srcOrd="1" destOrd="0" presId="urn:microsoft.com/office/officeart/2005/8/layout/hierarchy3"/>
    <dgm:cxn modelId="{7A08EAA2-9557-4F03-A628-93ECDFC9AC58}" type="presParOf" srcId="{6E62A3DE-A0E3-48CE-BB58-F830EEC2045E}" destId="{54F67BED-F132-42A6-ACDE-6008B8AC5144}" srcOrd="1" destOrd="0" presId="urn:microsoft.com/office/officeart/2005/8/layout/hierarchy3"/>
    <dgm:cxn modelId="{9A8C6FF4-07EC-43CA-A4D8-EC36160BADF6}" type="presParOf" srcId="{54F67BED-F132-42A6-ACDE-6008B8AC5144}" destId="{42BAE94D-5D89-4F7C-AB8C-9A3D8A9A8D75}" srcOrd="0" destOrd="0" presId="urn:microsoft.com/office/officeart/2005/8/layout/hierarchy3"/>
    <dgm:cxn modelId="{4D468312-C2D5-4ACD-A9FE-204D22D6D910}" type="presParOf" srcId="{54F67BED-F132-42A6-ACDE-6008B8AC5144}" destId="{B6C122C1-53B6-4705-901C-B2C4960463BB}" srcOrd="1" destOrd="0" presId="urn:microsoft.com/office/officeart/2005/8/layout/hierarchy3"/>
    <dgm:cxn modelId="{EB8B306A-E785-4DFE-900C-9320BED73B42}" type="presParOf" srcId="{54F67BED-F132-42A6-ACDE-6008B8AC5144}" destId="{A59F123B-A813-4B52-A7C1-BDEB7B537D21}" srcOrd="2" destOrd="0" presId="urn:microsoft.com/office/officeart/2005/8/layout/hierarchy3"/>
    <dgm:cxn modelId="{0773CD36-108D-4BDC-8FB8-62395973947C}" type="presParOf" srcId="{54F67BED-F132-42A6-ACDE-6008B8AC5144}" destId="{21E21824-4563-4237-A39D-F62E3E1EDC56}" srcOrd="3" destOrd="0" presId="urn:microsoft.com/office/officeart/2005/8/layout/hierarchy3"/>
    <dgm:cxn modelId="{460F70CE-A030-4FE4-A4D2-24D63B839702}" type="presParOf" srcId="{622FBA4E-77BE-4640-BA1D-9D4EE47E10BB}" destId="{88D8348E-C0B3-4586-A7AE-C7757FD208D7}" srcOrd="1" destOrd="0" presId="urn:microsoft.com/office/officeart/2005/8/layout/hierarchy3"/>
    <dgm:cxn modelId="{556E2512-A666-4971-B584-EFB4615F9E1E}" type="presParOf" srcId="{88D8348E-C0B3-4586-A7AE-C7757FD208D7}" destId="{590F5AD6-3302-4CEB-81AF-DA2EC914E3C0}" srcOrd="0" destOrd="0" presId="urn:microsoft.com/office/officeart/2005/8/layout/hierarchy3"/>
    <dgm:cxn modelId="{1438D9D4-2B70-4426-8154-635F8AF8DB19}" type="presParOf" srcId="{590F5AD6-3302-4CEB-81AF-DA2EC914E3C0}" destId="{DFDBDF8C-B1D3-40EA-8BED-AE9CB4D94A51}" srcOrd="0" destOrd="0" presId="urn:microsoft.com/office/officeart/2005/8/layout/hierarchy3"/>
    <dgm:cxn modelId="{EBD46614-6E09-48D9-B10C-2F78651B6ACE}" type="presParOf" srcId="{590F5AD6-3302-4CEB-81AF-DA2EC914E3C0}" destId="{5C4042FE-6162-4976-8392-25B076B46B46}" srcOrd="1" destOrd="0" presId="urn:microsoft.com/office/officeart/2005/8/layout/hierarchy3"/>
    <dgm:cxn modelId="{16AC699E-D30C-4FC9-B3B7-BCCAA5D82470}" type="presParOf" srcId="{88D8348E-C0B3-4586-A7AE-C7757FD208D7}" destId="{25FC20A2-963C-438C-84D1-A7F20666A5E2}" srcOrd="1" destOrd="0" presId="urn:microsoft.com/office/officeart/2005/8/layout/hierarchy3"/>
    <dgm:cxn modelId="{1883CF47-D587-447E-A6D4-C1D6209A5899}" type="presParOf" srcId="{25FC20A2-963C-438C-84D1-A7F20666A5E2}" destId="{D2943BAB-E1F9-46CE-B449-CB74B135E73E}" srcOrd="0" destOrd="0" presId="urn:microsoft.com/office/officeart/2005/8/layout/hierarchy3"/>
    <dgm:cxn modelId="{12A474DD-E314-4732-A0DF-2CEC2868AE16}" type="presParOf" srcId="{25FC20A2-963C-438C-84D1-A7F20666A5E2}" destId="{9C284F52-ED7F-42AB-8596-17E68CAE8D82}" srcOrd="1" destOrd="0" presId="urn:microsoft.com/office/officeart/2005/8/layout/hierarchy3"/>
    <dgm:cxn modelId="{E9C87A69-BA28-4F5E-89A8-2D4FB1F83FE2}" type="presParOf" srcId="{25FC20A2-963C-438C-84D1-A7F20666A5E2}" destId="{58C951FC-4B2B-40E5-9F97-6218260DFD23}" srcOrd="2" destOrd="0" presId="urn:microsoft.com/office/officeart/2005/8/layout/hierarchy3"/>
    <dgm:cxn modelId="{61A77CD7-CEF5-4FEB-AB68-530D2E5AD81E}" type="presParOf" srcId="{25FC20A2-963C-438C-84D1-A7F20666A5E2}" destId="{EF3DDDCE-8FAB-42EB-96A4-976A0E593F73}" srcOrd="3" destOrd="0" presId="urn:microsoft.com/office/officeart/2005/8/layout/hierarchy3"/>
    <dgm:cxn modelId="{7A69B4E6-B6C9-4500-87B4-024C5FBD0696}" type="presParOf" srcId="{622FBA4E-77BE-4640-BA1D-9D4EE47E10BB}" destId="{64AACCF9-8394-4CAA-9702-C4EDB6BEC4EF}" srcOrd="2" destOrd="0" presId="urn:microsoft.com/office/officeart/2005/8/layout/hierarchy3"/>
    <dgm:cxn modelId="{E6DA3042-A8F3-4F0A-AD71-B608264D843D}" type="presParOf" srcId="{64AACCF9-8394-4CAA-9702-C4EDB6BEC4EF}" destId="{52A51F0A-7D70-4250-B8DA-C0E45004A70B}" srcOrd="0" destOrd="0" presId="urn:microsoft.com/office/officeart/2005/8/layout/hierarchy3"/>
    <dgm:cxn modelId="{77F85EC7-119F-40F2-96B4-81558DA73ACA}" type="presParOf" srcId="{52A51F0A-7D70-4250-B8DA-C0E45004A70B}" destId="{74CF13C6-FAF4-412C-9BB8-257B39663FBB}" srcOrd="0" destOrd="0" presId="urn:microsoft.com/office/officeart/2005/8/layout/hierarchy3"/>
    <dgm:cxn modelId="{C629CF4E-D680-4DF3-AF69-0D9485A499E9}" type="presParOf" srcId="{52A51F0A-7D70-4250-B8DA-C0E45004A70B}" destId="{40ECC756-FD22-4F86-9E39-6CEFB8168045}" srcOrd="1" destOrd="0" presId="urn:microsoft.com/office/officeart/2005/8/layout/hierarchy3"/>
    <dgm:cxn modelId="{9E10ADFD-BC1D-4AD7-A913-84812C422C7E}" type="presParOf" srcId="{64AACCF9-8394-4CAA-9702-C4EDB6BEC4EF}" destId="{96B88695-6E19-4DF3-B48E-DE4B9BC1AF63}" srcOrd="1" destOrd="0" presId="urn:microsoft.com/office/officeart/2005/8/layout/hierarchy3"/>
    <dgm:cxn modelId="{B81E70C1-6218-4639-A6ED-0CC5F1385C3C}" type="presParOf" srcId="{96B88695-6E19-4DF3-B48E-DE4B9BC1AF63}" destId="{D1A20050-D258-46F3-9134-D068D001A12E}" srcOrd="0" destOrd="0" presId="urn:microsoft.com/office/officeart/2005/8/layout/hierarchy3"/>
    <dgm:cxn modelId="{8A0EC832-A200-4D68-829B-DD192C8BECB0}" type="presParOf" srcId="{96B88695-6E19-4DF3-B48E-DE4B9BC1AF63}" destId="{42325786-810A-470D-BD91-CCF3CE2E373E}" srcOrd="1" destOrd="0" presId="urn:microsoft.com/office/officeart/2005/8/layout/hierarchy3"/>
    <dgm:cxn modelId="{1BC5122A-47B8-4BCF-BD6B-D1CE0EB068CC}" type="presParOf" srcId="{96B88695-6E19-4DF3-B48E-DE4B9BC1AF63}" destId="{BE2D9580-25BD-4E97-9896-8906B2910759}" srcOrd="2" destOrd="0" presId="urn:microsoft.com/office/officeart/2005/8/layout/hierarchy3"/>
    <dgm:cxn modelId="{D367DCB2-886E-4927-8A57-F4D303E9544D}" type="presParOf" srcId="{96B88695-6E19-4DF3-B48E-DE4B9BC1AF63}" destId="{F166F8DD-9107-45A5-BEF2-7601B37BDA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33A57-E98A-42E8-B11C-7628E34BE1F5}">
      <dsp:nvSpPr>
        <dsp:cNvPr id="0" name=""/>
        <dsp:cNvSpPr/>
      </dsp:nvSpPr>
      <dsp:spPr>
        <a:xfrm>
          <a:off x="866709" y="1554"/>
          <a:ext cx="2247937" cy="1123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Кредиты</a:t>
          </a:r>
          <a:endParaRPr lang="ru-RU" sz="2800" kern="1200" dirty="0"/>
        </a:p>
      </dsp:txBody>
      <dsp:txXfrm>
        <a:off x="899629" y="34474"/>
        <a:ext cx="2182097" cy="1058128"/>
      </dsp:txXfrm>
    </dsp:sp>
    <dsp:sp modelId="{42BAE94D-5D89-4F7C-AB8C-9A3D8A9A8D75}">
      <dsp:nvSpPr>
        <dsp:cNvPr id="0" name=""/>
        <dsp:cNvSpPr/>
      </dsp:nvSpPr>
      <dsp:spPr>
        <a:xfrm>
          <a:off x="1091503" y="1125523"/>
          <a:ext cx="224793" cy="84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976"/>
              </a:lnTo>
              <a:lnTo>
                <a:pt x="224793" y="842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122C1-53B6-4705-901C-B2C4960463BB}">
      <dsp:nvSpPr>
        <dsp:cNvPr id="0" name=""/>
        <dsp:cNvSpPr/>
      </dsp:nvSpPr>
      <dsp:spPr>
        <a:xfrm>
          <a:off x="1316297" y="1406515"/>
          <a:ext cx="1798349" cy="11239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Кредиты через государственные банки малому и среднему бизнесу</a:t>
          </a:r>
          <a:endParaRPr lang="ru-RU" sz="1600" kern="1200" dirty="0"/>
        </a:p>
      </dsp:txBody>
      <dsp:txXfrm>
        <a:off x="1349217" y="1439435"/>
        <a:ext cx="1732509" cy="1058128"/>
      </dsp:txXfrm>
    </dsp:sp>
    <dsp:sp modelId="{A59F123B-A813-4B52-A7C1-BDEB7B537D21}">
      <dsp:nvSpPr>
        <dsp:cNvPr id="0" name=""/>
        <dsp:cNvSpPr/>
      </dsp:nvSpPr>
      <dsp:spPr>
        <a:xfrm>
          <a:off x="1091503" y="1125523"/>
          <a:ext cx="224793" cy="2247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937"/>
              </a:lnTo>
              <a:lnTo>
                <a:pt x="224793" y="2247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1824-4563-4237-A39D-F62E3E1EDC56}">
      <dsp:nvSpPr>
        <dsp:cNvPr id="0" name=""/>
        <dsp:cNvSpPr/>
      </dsp:nvSpPr>
      <dsp:spPr>
        <a:xfrm>
          <a:off x="1316297" y="2811476"/>
          <a:ext cx="1798349" cy="112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Прямые кредиты, проектное финансирование и т.д.</a:t>
          </a:r>
          <a:endParaRPr lang="ru-RU" sz="1600" kern="1200" dirty="0"/>
        </a:p>
      </dsp:txBody>
      <dsp:txXfrm>
        <a:off x="1349217" y="2844396"/>
        <a:ext cx="1732509" cy="1058128"/>
      </dsp:txXfrm>
    </dsp:sp>
    <dsp:sp modelId="{DFDBDF8C-B1D3-40EA-8BED-AE9CB4D94A51}">
      <dsp:nvSpPr>
        <dsp:cNvPr id="0" name=""/>
        <dsp:cNvSpPr/>
      </dsp:nvSpPr>
      <dsp:spPr>
        <a:xfrm>
          <a:off x="3676631" y="1554"/>
          <a:ext cx="2247937" cy="1123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Участие в капитале</a:t>
          </a:r>
          <a:endParaRPr lang="ru-RU" sz="2400" kern="1200" dirty="0"/>
        </a:p>
      </dsp:txBody>
      <dsp:txXfrm>
        <a:off x="3709551" y="34474"/>
        <a:ext cx="2182097" cy="1058128"/>
      </dsp:txXfrm>
    </dsp:sp>
    <dsp:sp modelId="{D2943BAB-E1F9-46CE-B449-CB74B135E73E}">
      <dsp:nvSpPr>
        <dsp:cNvPr id="0" name=""/>
        <dsp:cNvSpPr/>
      </dsp:nvSpPr>
      <dsp:spPr>
        <a:xfrm>
          <a:off x="3901425" y="1125523"/>
          <a:ext cx="224793" cy="84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976"/>
              </a:lnTo>
              <a:lnTo>
                <a:pt x="224793" y="842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84F52-ED7F-42AB-8596-17E68CAE8D82}">
      <dsp:nvSpPr>
        <dsp:cNvPr id="0" name=""/>
        <dsp:cNvSpPr/>
      </dsp:nvSpPr>
      <dsp:spPr>
        <a:xfrm>
          <a:off x="4126218" y="1406515"/>
          <a:ext cx="1798349" cy="11239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Государственных банков КР</a:t>
          </a:r>
          <a:endParaRPr lang="ru-RU" sz="1600" kern="1200" dirty="0"/>
        </a:p>
      </dsp:txBody>
      <dsp:txXfrm>
        <a:off x="4159138" y="1439435"/>
        <a:ext cx="1732509" cy="1058128"/>
      </dsp:txXfrm>
    </dsp:sp>
    <dsp:sp modelId="{58C951FC-4B2B-40E5-9F97-6218260DFD23}">
      <dsp:nvSpPr>
        <dsp:cNvPr id="0" name=""/>
        <dsp:cNvSpPr/>
      </dsp:nvSpPr>
      <dsp:spPr>
        <a:xfrm>
          <a:off x="3901425" y="1125523"/>
          <a:ext cx="224793" cy="2247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937"/>
              </a:lnTo>
              <a:lnTo>
                <a:pt x="224793" y="2247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DDDCE-8FAB-42EB-96A4-976A0E593F73}">
      <dsp:nvSpPr>
        <dsp:cNvPr id="0" name=""/>
        <dsp:cNvSpPr/>
      </dsp:nvSpPr>
      <dsp:spPr>
        <a:xfrm>
          <a:off x="4126218" y="2811476"/>
          <a:ext cx="1798349" cy="112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Предприятий реального сектора</a:t>
          </a:r>
          <a:endParaRPr lang="ru-RU" sz="1600" kern="1200" dirty="0"/>
        </a:p>
      </dsp:txBody>
      <dsp:txXfrm>
        <a:off x="4159138" y="2844396"/>
        <a:ext cx="1732509" cy="1058128"/>
      </dsp:txXfrm>
    </dsp:sp>
    <dsp:sp modelId="{74CF13C6-FAF4-412C-9BB8-257B39663FBB}">
      <dsp:nvSpPr>
        <dsp:cNvPr id="0" name=""/>
        <dsp:cNvSpPr/>
      </dsp:nvSpPr>
      <dsp:spPr>
        <a:xfrm>
          <a:off x="6486552" y="1554"/>
          <a:ext cx="2247937" cy="1123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Управление временно свободными средствами Фонда</a:t>
          </a:r>
          <a:endParaRPr lang="ru-RU" sz="1800" kern="1200" dirty="0"/>
        </a:p>
      </dsp:txBody>
      <dsp:txXfrm>
        <a:off x="6519472" y="34474"/>
        <a:ext cx="2182097" cy="1058128"/>
      </dsp:txXfrm>
    </dsp:sp>
    <dsp:sp modelId="{D1A20050-D258-46F3-9134-D068D001A12E}">
      <dsp:nvSpPr>
        <dsp:cNvPr id="0" name=""/>
        <dsp:cNvSpPr/>
      </dsp:nvSpPr>
      <dsp:spPr>
        <a:xfrm>
          <a:off x="6711346" y="1125523"/>
          <a:ext cx="224793" cy="842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976"/>
              </a:lnTo>
              <a:lnTo>
                <a:pt x="224793" y="842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5786-810A-470D-BD91-CCF3CE2E373E}">
      <dsp:nvSpPr>
        <dsp:cNvPr id="0" name=""/>
        <dsp:cNvSpPr/>
      </dsp:nvSpPr>
      <dsp:spPr>
        <a:xfrm>
          <a:off x="6936140" y="1406515"/>
          <a:ext cx="1798349" cy="11239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Размещение на депозитах в банках</a:t>
          </a:r>
          <a:endParaRPr lang="ru-RU" sz="1600" kern="1200" dirty="0"/>
        </a:p>
      </dsp:txBody>
      <dsp:txXfrm>
        <a:off x="6969060" y="1439435"/>
        <a:ext cx="1732509" cy="1058128"/>
      </dsp:txXfrm>
    </dsp:sp>
    <dsp:sp modelId="{BE2D9580-25BD-4E97-9896-8906B2910759}">
      <dsp:nvSpPr>
        <dsp:cNvPr id="0" name=""/>
        <dsp:cNvSpPr/>
      </dsp:nvSpPr>
      <dsp:spPr>
        <a:xfrm>
          <a:off x="6711346" y="1125523"/>
          <a:ext cx="224793" cy="2247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7937"/>
              </a:lnTo>
              <a:lnTo>
                <a:pt x="224793" y="2247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F8DD-9107-45A5-BEF2-7601B37BDA49}">
      <dsp:nvSpPr>
        <dsp:cNvPr id="0" name=""/>
        <dsp:cNvSpPr/>
      </dsp:nvSpPr>
      <dsp:spPr>
        <a:xfrm>
          <a:off x="6936140" y="2811476"/>
          <a:ext cx="1798349" cy="1123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Инвестиции в краткосрочные государственные ценные бумаги </a:t>
          </a:r>
          <a:endParaRPr lang="ru-RU" sz="1600" kern="1200" dirty="0"/>
        </a:p>
      </dsp:txBody>
      <dsp:txXfrm>
        <a:off x="6969060" y="2844396"/>
        <a:ext cx="1732509" cy="105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10EE7-CA0E-4297-8A95-AA1F0FCA579A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E801A-24EF-4311-B616-012B2DF26E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32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1F22-DF27-4118-99E8-78B07AC8DF7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EFA0-15C5-47D4-B2AE-B09437B114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67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</a:t>
            </a:r>
            <a:r>
              <a:rPr lang="ru-RU" baseline="0" dirty="0" smtClean="0"/>
              <a:t> коллеги. Прежде всего, позвольте выразить свою признательность за представленную возможность встретиться с вами и рассказать о Российско-</a:t>
            </a:r>
            <a:r>
              <a:rPr lang="ru-RU" baseline="0" dirty="0" err="1" smtClean="0"/>
              <a:t>Кыргызском</a:t>
            </a:r>
            <a:r>
              <a:rPr lang="ru-RU" baseline="0" dirty="0" smtClean="0"/>
              <a:t> Фонде развития. В результате нашего знакомства, мы надеемся на активное сотрудничество как с ассоциацией РКДС, так и с ее членами.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05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73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глубоко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убеждены, что созданный Российско-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Кыргызский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Фонд развития является важнейшим инструментом процесса интеграции 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Кыргызской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Республики в Евразийский Экономический Союз.  </a:t>
            </a:r>
            <a:r>
              <a:rPr lang="ru-RU" sz="1400" dirty="0" smtClean="0"/>
              <a:t>Целью Российско-</a:t>
            </a:r>
            <a:r>
              <a:rPr lang="ru-RU" sz="1400" dirty="0" err="1" smtClean="0"/>
              <a:t>Кыргызского</a:t>
            </a:r>
            <a:r>
              <a:rPr lang="ru-RU" sz="1400" dirty="0" smtClean="0"/>
              <a:t> фонда развития является содействие экономическому сотрудничеству между Кыргызстаном и Россией, модернизации и развитию киргизской экономики, эффективному использованию возможностей, обусловленных участием сторон в евразийской экономической интеграции.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Социально-экономическая ситуация в стране будет зависеть от способности и скорости переориентации экономики на выпуск конкурентоспособной продукции и абсорбции освобождающейся  рабочей силы. В этой связи, главный упор должен быть сделан на развитие отраслей экономики, которые в краткосрочном периоде могут создать максимальное количество рабочих мест, а в долгосрочном этапе обеспечить конкурентоспособность экономики и занятие своей ниши в мировой экономике. Данные мероприятия невозможны без финансовой поддержки Правительства и партнеров по развитию для адаптации отечественного бизнеса к быстрой смене условий экономической среды. </a:t>
            </a:r>
            <a:endParaRPr lang="ru-RU" sz="1400" dirty="0" smtClean="0"/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87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Фонд является международной организацией - субъектом международного права, обладает международной правоспособностью и имеет право заключать международные договоры в пределах своей компетенции.</a:t>
            </a:r>
            <a:r>
              <a:rPr lang="en-US" sz="1400" dirty="0" smtClean="0"/>
              <a:t> </a:t>
            </a:r>
            <a:r>
              <a:rPr lang="ru-RU" sz="1400" dirty="0" smtClean="0"/>
              <a:t>Фонд действует в соответствии со</a:t>
            </a:r>
            <a:r>
              <a:rPr lang="ru-RU" sz="1400" baseline="0" dirty="0" smtClean="0"/>
              <a:t> следующими соглашениями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Соглашение между Правительством </a:t>
            </a:r>
            <a:r>
              <a:rPr lang="ru-RU" sz="1400" dirty="0" err="1" smtClean="0"/>
              <a:t>Кыргызской</a:t>
            </a:r>
            <a:r>
              <a:rPr lang="ru-RU" sz="1400" dirty="0" smtClean="0"/>
              <a:t> Республики и Российской Федерации «О развитии экономического сотрудничества в условиях евразийской экономической интеграции» от 29 мая 2014 года,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Соглашением между Правительством </a:t>
            </a:r>
            <a:r>
              <a:rPr lang="ru-RU" sz="1400" dirty="0" err="1" smtClean="0"/>
              <a:t>Кыргызской</a:t>
            </a:r>
            <a:r>
              <a:rPr lang="ru-RU" sz="1400" dirty="0" smtClean="0"/>
              <a:t> Республики и Российской Федерации «О Российско-</a:t>
            </a:r>
            <a:r>
              <a:rPr lang="ru-RU" sz="1400" dirty="0" err="1" smtClean="0"/>
              <a:t>Кыргызском</a:t>
            </a:r>
            <a:r>
              <a:rPr lang="ru-RU" sz="1400" dirty="0" smtClean="0"/>
              <a:t> Фонде развития» от 24 ноября 2014 года,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Соглашение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Правительством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Республики и Российско-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Фондом развития «Об условиях пребывания РКФР на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Республики» от 26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июня 2015 г.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31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Фонд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работать с применением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i="1" dirty="0" smtClean="0"/>
              <a:t>практик</a:t>
            </a:r>
            <a:r>
              <a:rPr lang="ru-RU" sz="1400" dirty="0" smtClean="0"/>
              <a:t> эффективного </a:t>
            </a:r>
            <a:r>
              <a:rPr lang="ru-RU" sz="1400" i="1" dirty="0" smtClean="0"/>
              <a:t>корпоративного управления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 Фонда является высшим органом управления Фонда, осуществляющим стратегическое управление его деятельностью. В состав Совета Фонда входят 2 представителя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стороны и 3 представителя от российской стороны. Председатель Совета Фонда назначается Правительством Российской Федерации. 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Фонда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ассматривает и утверждает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проекты, предложенные Правлением для инвестирования и кредитования, на сумму свыше 10 млн. долларов США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Правление Фонда является постоянно действующим коллегиальным исполнительным органом Фонда. В состав Правления Фонда входят 3 представителя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кыргызской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стороны и 2 представителя от российской стороны.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право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ассматривать и утверждать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проекты для инвестирования и кредитования на сумму до10 млн. долларов США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62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видите на экране, это список приоритетных направлений </a:t>
            </a:r>
            <a:r>
              <a:rPr lang="ru-RU" sz="1400" cap="none" dirty="0" smtClean="0"/>
              <a:t>деятельности фонда: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агропромышленный комплекс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швейная и текстильная промышленность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обрабатывающая промышленность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горнодобывающая и металлургическая промышленность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транспорт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жилищное строительство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торговля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развитие предпринимательства</a:t>
            </a: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развитие инфраструктуры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81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схема показывает как Фонд планирует работать со своими партнерами и компаниями для финансирования реальный сектор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aseline="0" dirty="0" smtClean="0"/>
              <a:t>Фонд напрямую будет финансировать проекты со стоимостью свыше 3 </a:t>
            </a:r>
            <a:r>
              <a:rPr lang="ru-RU" sz="1200" baseline="0" dirty="0" err="1" smtClean="0"/>
              <a:t>млн.долларов</a:t>
            </a:r>
            <a:r>
              <a:rPr lang="ru-RU" sz="1200" baseline="0" dirty="0" smtClean="0"/>
              <a:t>. Такое решение было принято исходя из Исследования, сделанного нами. Оно показало, что банковский сектор в настоящий момент кредитует предпринимателей до 3 млн. долларов. Т.е. поставив, такой лимит, мы не становимся угрозой для банковской системы страны.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менее, мы планируем поддерживать и финансировать малый 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средний бизнес через тесное сотрудничество с государственными и коммерческими банками. Фонд в настоящее время работает над разработкой программы целевого финансирования с низкими процентными ставками.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547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aseline="0" dirty="0" smtClean="0"/>
              <a:t>Касательно в</a:t>
            </a:r>
            <a:r>
              <a:rPr lang="ru-RU" sz="1400" dirty="0" smtClean="0"/>
              <a:t>заимодействия фонда и банковской системы </a:t>
            </a:r>
            <a:r>
              <a:rPr lang="ru-RU" sz="1400" dirty="0" err="1" smtClean="0"/>
              <a:t>кыргызстана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Фонд</a:t>
            </a:r>
            <a:r>
              <a:rPr lang="ru-RU" sz="1400" baseline="0" dirty="0" smtClean="0"/>
              <a:t> может: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baseline="0" dirty="0" smtClean="0"/>
              <a:t> </a:t>
            </a:r>
            <a:r>
              <a:rPr lang="ru-RU" sz="1400" dirty="0" smtClean="0"/>
              <a:t>принять участие в капитализации 2 государственных банков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baseline="0" dirty="0" smtClean="0"/>
              <a:t> </a:t>
            </a:r>
            <a:r>
              <a:rPr lang="ru-RU" sz="1400" dirty="0" smtClean="0"/>
              <a:t>занять ту нишу, в которой коммерческие банки сейчас чувствуют себя неуютно – обеспечить предоставление долгосрочных кредитных ресурсов и финансирование крупных проектов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baseline="0" dirty="0" smtClean="0"/>
              <a:t> </a:t>
            </a:r>
            <a:r>
              <a:rPr lang="ru-RU" sz="1400" dirty="0" smtClean="0"/>
              <a:t>использовать банки для размещения своих временно свободных средств для того, чтобы обеспечить собственные производственные расходы</a:t>
            </a:r>
          </a:p>
          <a:p>
            <a:endParaRPr lang="ru-RU" sz="1400" dirty="0" smtClean="0"/>
          </a:p>
          <a:p>
            <a:r>
              <a:rPr lang="ru-RU" sz="1400" dirty="0" smtClean="0"/>
              <a:t>-</a:t>
            </a:r>
            <a:r>
              <a:rPr lang="ru-RU" sz="1400" baseline="0" dirty="0" smtClean="0"/>
              <a:t> </a:t>
            </a:r>
            <a:r>
              <a:rPr lang="ru-RU" sz="1400" dirty="0" smtClean="0"/>
              <a:t>использовать ресурсы и экспертные возможности коммерческих банков для поиска и отбора  потенциальных клиентов, а также для создания собственных кредитных продуктов</a:t>
            </a:r>
          </a:p>
          <a:p>
            <a:endParaRPr lang="ru-RU" sz="1400" dirty="0" smtClean="0"/>
          </a:p>
          <a:p>
            <a:r>
              <a:rPr lang="ru-RU" sz="1400" dirty="0" smtClean="0"/>
              <a:t>- снизить собственные риски через разделение рисков с банками.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64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12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3EFA0-15C5-47D4-B2AE-B09437B114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30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40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69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5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7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42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74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16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87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137C-B5BB-4B7B-A4A5-A0FBF073DEF8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2582-45B3-4A13-A500-5A25AE3CA0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0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df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037" y="423081"/>
            <a:ext cx="10454184" cy="3875964"/>
          </a:xfrm>
        </p:spPr>
        <p:txBody>
          <a:bodyPr/>
          <a:lstStyle/>
          <a:p>
            <a:r>
              <a:rPr lang="ru-RU" dirty="0" smtClean="0">
                <a:latin typeface="Corbel" panose="020B0503020204020204" pitchFamily="34" charset="0"/>
              </a:rPr>
              <a:t>РОССИЙСКО-КЫРГЫЗСКИЙ</a:t>
            </a:r>
            <a:br>
              <a:rPr lang="ru-RU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ФОНД РАЗВИТИЯ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037" y="5349922"/>
            <a:ext cx="10454183" cy="1146412"/>
          </a:xfrm>
        </p:spPr>
        <p:txBody>
          <a:bodyPr/>
          <a:lstStyle/>
          <a:p>
            <a:r>
              <a:rPr lang="ru-RU" dirty="0" err="1" smtClean="0">
                <a:latin typeface="Corbel" panose="020B0503020204020204" pitchFamily="34" charset="0"/>
              </a:rPr>
              <a:t>Нурсулу</a:t>
            </a:r>
            <a:r>
              <a:rPr lang="ru-RU" dirty="0" smtClean="0">
                <a:latin typeface="Corbel" panose="020B0503020204020204" pitchFamily="34" charset="0"/>
              </a:rPr>
              <a:t> Ахметова</a:t>
            </a:r>
          </a:p>
          <a:p>
            <a:r>
              <a:rPr lang="ru-RU" dirty="0" smtClean="0">
                <a:latin typeface="Corbel" panose="020B0503020204020204" pitchFamily="34" charset="0"/>
              </a:rPr>
              <a:t>Председатель правления РКФР</a:t>
            </a:r>
            <a:endParaRPr lang="ru-RU" dirty="0">
              <a:latin typeface="Corbel" panose="020B0503020204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2332071"/>
              </p:ext>
            </p:extLst>
          </p:nvPr>
        </p:nvGraphicFramePr>
        <p:xfrm>
          <a:off x="4835691" y="423081"/>
          <a:ext cx="2174875" cy="2162175"/>
        </p:xfrm>
        <a:graphic>
          <a:graphicData uri="http://schemas.openxmlformats.org/presentationml/2006/ole">
            <p:oleObj spid="_x0000_s1085" name="CorelDRAW" r:id="rId4" imgW="2046600" imgH="2021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774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502" y="15471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СПАСИБО</a:t>
            </a:r>
            <a:r>
              <a:rPr lang="en-US" sz="7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!</a:t>
            </a:r>
            <a:endParaRPr lang="ru-RU" sz="7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8366" y="32830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chemeClr val="tx2"/>
                </a:solidFill>
                <a:latin typeface="Corbel" panose="020B0503020204020204" pitchFamily="34" charset="0"/>
                <a:hlinkClick r:id="rId3"/>
              </a:rPr>
              <a:t>www.rkdf.org</a:t>
            </a:r>
            <a:r>
              <a:rPr lang="en-US" sz="7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endParaRPr lang="ru-RU" sz="7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0144"/>
            <a:ext cx="8451090" cy="5933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799" y="5781751"/>
            <a:ext cx="1191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44546A"/>
                </a:solidFill>
                <a:latin typeface="Corbel" panose="020B0503020204020204" pitchFamily="34" charset="0"/>
              </a:rPr>
              <a:t>важный инструмент интеграции КР в ЕАЭС</a:t>
            </a:r>
            <a:endParaRPr lang="en-US" sz="4800" b="1" dirty="0" smtClean="0">
              <a:solidFill>
                <a:srgbClr val="44546A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6915" y="871639"/>
            <a:ext cx="3327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Зачем?</a:t>
            </a:r>
            <a:endParaRPr lang="en-US" sz="2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/>
                </a:solidFill>
                <a:latin typeface="Corbel" panose="020B0503020204020204" pitchFamily="34" charset="0"/>
              </a:rPr>
              <a:t>н</a:t>
            </a:r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овые рынки </a:t>
            </a:r>
            <a:endParaRPr lang="en-US" sz="2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/>
                </a:solidFill>
                <a:latin typeface="Corbel" panose="020B0503020204020204" pitchFamily="34" charset="0"/>
              </a:rPr>
              <a:t>р</a:t>
            </a:r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ост экономики</a:t>
            </a:r>
            <a:endParaRPr lang="en-US" sz="2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возможности</a:t>
            </a:r>
            <a:endParaRPr lang="en-US" sz="2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endParaRPr lang="en-US" sz="800" dirty="0" smtClean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2960" y="2922285"/>
            <a:ext cx="5340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Как?</a:t>
            </a:r>
            <a:endParaRPr lang="en-US" sz="28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финансирование и поддержка проектов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132499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7616"/>
            <a:ext cx="12192000" cy="8131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970610">
            <a:off x="5625990" y="1906178"/>
            <a:ext cx="30924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indent="-200025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Соглашение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между Правительством </a:t>
            </a:r>
            <a:r>
              <a:rPr lang="en-US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и </a:t>
            </a: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РФ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«О развитии экономического сотрудничества в условиях евразийской экономической интеграции» от 29 мая 2014 года,</a:t>
            </a:r>
          </a:p>
          <a:p>
            <a:pPr marL="200025" indent="-200025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Соглашение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между Правительством </a:t>
            </a: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и </a:t>
            </a: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РФ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«О </a:t>
            </a:r>
            <a:r>
              <a:rPr lang="ru-RU" sz="1500" dirty="0" err="1">
                <a:solidFill>
                  <a:schemeClr val="tx2"/>
                </a:solidFill>
                <a:latin typeface="Corbel" panose="020B0503020204020204" pitchFamily="34" charset="0"/>
              </a:rPr>
              <a:t>Российско-Кыргызском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 Фонде развития» от 24 ноября 2014 года,</a:t>
            </a:r>
          </a:p>
          <a:p>
            <a:pPr marL="200025" indent="-200025">
              <a:buFont typeface="Wingdings" panose="05000000000000000000" pitchFamily="2" charset="2"/>
              <a:buChar char="ü"/>
              <a:defRPr/>
            </a:pP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Соглашение между Правительством </a:t>
            </a:r>
            <a:r>
              <a:rPr lang="ru-RU" sz="1500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 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и Российско-</a:t>
            </a:r>
            <a:r>
              <a:rPr lang="ru-RU" sz="1500" dirty="0" err="1">
                <a:solidFill>
                  <a:schemeClr val="tx2"/>
                </a:solidFill>
                <a:latin typeface="Corbel" panose="020B0503020204020204" pitchFamily="34" charset="0"/>
              </a:rPr>
              <a:t>Кыргызским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 Фондом развития «Об условиях пребывания РКФР на территории </a:t>
            </a:r>
            <a:r>
              <a:rPr lang="ru-RU" sz="1500" dirty="0" err="1">
                <a:solidFill>
                  <a:schemeClr val="tx2"/>
                </a:solidFill>
                <a:latin typeface="Corbel" panose="020B0503020204020204" pitchFamily="34" charset="0"/>
              </a:rPr>
              <a:t>Кыргызской</a:t>
            </a:r>
            <a:r>
              <a:rPr lang="ru-RU" sz="1500" dirty="0">
                <a:solidFill>
                  <a:schemeClr val="tx2"/>
                </a:solidFill>
                <a:latin typeface="Corbel" panose="020B0503020204020204" pitchFamily="34" charset="0"/>
              </a:rPr>
              <a:t> Республики» от 26 июня 2015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187" y="4402990"/>
            <a:ext cx="4059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Статус РКФР</a:t>
            </a:r>
            <a:endParaRPr lang="en-US" sz="54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012" y="5326320"/>
            <a:ext cx="44707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Фонд </a:t>
            </a:r>
            <a:r>
              <a:rPr lang="ru-RU" sz="2200" b="1" dirty="0">
                <a:solidFill>
                  <a:schemeClr val="tx2"/>
                </a:solidFill>
                <a:latin typeface="Corbel" panose="020B0503020204020204" pitchFamily="34" charset="0"/>
              </a:rPr>
              <a:t>является международной организацией </a:t>
            </a:r>
            <a:r>
              <a:rPr lang="ru-RU" sz="2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действует </a:t>
            </a:r>
            <a:r>
              <a:rPr lang="ru-RU" sz="2200" b="1" dirty="0">
                <a:solidFill>
                  <a:schemeClr val="tx2"/>
                </a:solidFill>
                <a:latin typeface="Corbel" panose="020B0503020204020204" pitchFamily="34" charset="0"/>
              </a:rPr>
              <a:t>в соответствии со следующими соглашениями</a:t>
            </a:r>
            <a:r>
              <a:rPr lang="en-US" sz="2200" b="1" dirty="0">
                <a:solidFill>
                  <a:schemeClr val="tx2"/>
                </a:solidFill>
                <a:latin typeface="Corbel" panose="020B0503020204020204" pitchFamily="34" charset="0"/>
              </a:rPr>
              <a:t>:</a:t>
            </a:r>
          </a:p>
          <a:p>
            <a:endParaRPr lang="en-US" sz="2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6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58"/>
            <a:ext cx="12192000" cy="8068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3146" y="5222593"/>
            <a:ext cx="5198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Корпоративная</a:t>
            </a:r>
          </a:p>
          <a:p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с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труктура</a:t>
            </a: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77" y="2526733"/>
            <a:ext cx="39805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СОВЕТ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ru-RU" sz="2800" dirty="0" smtClean="0">
                <a:solidFill>
                  <a:schemeClr val="bg1"/>
                </a:solidFill>
              </a:rPr>
              <a:t>представителя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КР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3 </a:t>
            </a:r>
            <a:r>
              <a:rPr lang="ru-RU" sz="2800" dirty="0" smtClean="0">
                <a:solidFill>
                  <a:schemeClr val="bg1"/>
                </a:solidFill>
              </a:rPr>
              <a:t>представителя РФ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проекты свыше </a:t>
            </a:r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ru-RU" sz="2800" dirty="0" smtClean="0">
                <a:solidFill>
                  <a:schemeClr val="bg1"/>
                </a:solidFill>
              </a:rPr>
              <a:t>10 млн.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530" y="4768795"/>
            <a:ext cx="37628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ПРАВЛЕНИЕ</a:t>
            </a:r>
            <a:endParaRPr lang="en-US" sz="3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3 </a:t>
            </a:r>
            <a:r>
              <a:rPr lang="ru-RU" sz="2800" dirty="0">
                <a:solidFill>
                  <a:schemeClr val="bg1"/>
                </a:solidFill>
              </a:rPr>
              <a:t>представителя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КР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представителя РФ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проекты </a:t>
            </a:r>
            <a:r>
              <a:rPr lang="ru-RU" sz="2800" dirty="0" smtClean="0">
                <a:solidFill>
                  <a:schemeClr val="bg1"/>
                </a:solidFill>
              </a:rPr>
              <a:t>до </a:t>
            </a:r>
            <a:r>
              <a:rPr lang="en-US" sz="2800" dirty="0">
                <a:solidFill>
                  <a:schemeClr val="bg1"/>
                </a:solidFill>
              </a:rPr>
              <a:t>$</a:t>
            </a:r>
            <a:r>
              <a:rPr lang="ru-RU" sz="2800" dirty="0">
                <a:solidFill>
                  <a:schemeClr val="bg1"/>
                </a:solidFill>
              </a:rPr>
              <a:t>10 млн.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236021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4559" y="1118867"/>
            <a:ext cx="6810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Приоритетные направления:</a:t>
            </a:r>
            <a:endParaRPr lang="ru-RU" sz="40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7757" y="2060650"/>
            <a:ext cx="6420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агропромышленный комплекс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швейная и текстильная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промышленность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обрабатывающая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промышленность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горнодобывающая и металлургическая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промышленность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транспорт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жилищное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строительство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торговля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развитие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предпринимательства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84163" indent="-284163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Corbel" panose="020B0503020204020204" pitchFamily="34" charset="0"/>
              </a:rPr>
              <a:t>развитие </a:t>
            </a:r>
            <a:r>
              <a:rPr lang="ru-RU" sz="2600" dirty="0" smtClean="0">
                <a:solidFill>
                  <a:schemeClr val="tx2"/>
                </a:solidFill>
                <a:latin typeface="Corbel" panose="020B0503020204020204" pitchFamily="34" charset="0"/>
              </a:rPr>
              <a:t>инфраструктуры</a:t>
            </a:r>
            <a:endParaRPr lang="ru-RU" sz="26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236021"/>
            <a:ext cx="651632" cy="643404"/>
          </a:xfrm>
          <a:prstGeom prst="rect">
            <a:avLst/>
          </a:prstGeom>
        </p:spPr>
      </p:pic>
      <p:pic>
        <p:nvPicPr>
          <p:cNvPr id="8" name="Рисунок 7" descr="process_as_manufacturing_competitive_advant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959" y="2703118"/>
            <a:ext cx="3857143" cy="3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3856" y="3352800"/>
            <a:ext cx="10287000" cy="1231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9562" y="231274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E76BC"/>
                </a:solidFill>
              </a:rPr>
              <a:t>Механизмы использования </a:t>
            </a:r>
            <a:br>
              <a:rPr lang="ru-RU" b="1" dirty="0" smtClean="0">
                <a:solidFill>
                  <a:srgbClr val="0E76BC"/>
                </a:solidFill>
              </a:rPr>
            </a:br>
            <a:r>
              <a:rPr lang="ru-RU" b="1" dirty="0" smtClean="0">
                <a:solidFill>
                  <a:srgbClr val="0E76BC"/>
                </a:solidFill>
              </a:rPr>
              <a:t>средств </a:t>
            </a:r>
            <a:r>
              <a:rPr lang="ru-RU" b="1" dirty="0">
                <a:solidFill>
                  <a:srgbClr val="0E76BC"/>
                </a:solidFill>
              </a:rPr>
              <a:t>Ф</a:t>
            </a:r>
            <a:r>
              <a:rPr lang="ru-RU" b="1" dirty="0" smtClean="0">
                <a:solidFill>
                  <a:srgbClr val="0E76BC"/>
                </a:solidFill>
              </a:rPr>
              <a:t>онда на начальном этапе</a:t>
            </a:r>
            <a:endParaRPr lang="ru-RU" b="1" dirty="0">
              <a:solidFill>
                <a:srgbClr val="0E76BC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1584156" y="1958474"/>
          <a:ext cx="96012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6137106" y="1422400"/>
            <a:ext cx="469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3343106" y="1422400"/>
            <a:ext cx="2914650" cy="431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H="1">
            <a:off x="6372056" y="1422400"/>
            <a:ext cx="2698750" cy="431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3856" y="3384371"/>
            <a:ext cx="212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Реализуется с использованием банковской системы КР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128871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0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DEDFDA"/>
            </a:gs>
            <a:gs pos="8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8000">
              <a:srgbClr val="D9CE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1598" y="1037955"/>
            <a:ext cx="8183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Сотрудничество с банками</a:t>
            </a:r>
            <a:endParaRPr lang="ru-RU" sz="4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599" y="1927320"/>
            <a:ext cx="634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Фонд может</a:t>
            </a:r>
            <a:r>
              <a:rPr lang="en-US" sz="3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ф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инансировать МСБ через комбанки</a:t>
            </a:r>
            <a:endParaRPr lang="en-US" sz="28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участвовать в капитализации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предоставлять длинные деньги</a:t>
            </a:r>
            <a:endParaRPr lang="ru-RU" sz="28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н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аходить потенциальных клиентов</a:t>
            </a:r>
            <a:endParaRPr lang="ru-RU" sz="28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создавать собственные кредитные продукты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снижать собственные риски через разделение рисков с 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банками</a:t>
            </a:r>
            <a:endParaRPr lang="ru-RU" sz="2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128871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7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693" y="0"/>
            <a:ext cx="6858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491" y="991555"/>
            <a:ext cx="798551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Кредитная</a:t>
            </a:r>
            <a:r>
              <a:rPr lang="en-US" sz="45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>
                <a:solidFill>
                  <a:schemeClr val="tx2"/>
                </a:solidFill>
                <a:latin typeface="Corbel" panose="020B0503020204020204" pitchFamily="34" charset="0"/>
              </a:rPr>
              <a:t>и</a:t>
            </a:r>
            <a:r>
              <a:rPr lang="en-US" sz="45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Инвестиционная </a:t>
            </a:r>
            <a:endParaRPr lang="ru-RU" sz="45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r>
              <a:rPr lang="ru-RU" sz="45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политики</a:t>
            </a:r>
            <a:endParaRPr lang="ru-RU" sz="45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865" y="2575753"/>
            <a:ext cx="7187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гибкий подход</a:t>
            </a:r>
            <a:endParaRPr lang="en-US" sz="28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роекты со стоимостью от </a:t>
            </a:r>
            <a:r>
              <a:rPr lang="en-US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$3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млн.</a:t>
            </a:r>
            <a:endParaRPr lang="en-US" sz="28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с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обственный капитал </a:t>
            </a:r>
            <a:r>
              <a:rPr lang="en-US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20%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в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ысокий уровень возвратности</a:t>
            </a:r>
            <a:endParaRPr lang="en-US" sz="28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Corbel" panose="020B0503020204020204" pitchFamily="34" charset="0"/>
              </a:rPr>
              <a:t>п</a:t>
            </a: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риоритетный сектор</a:t>
            </a:r>
            <a:endParaRPr lang="en-US" sz="28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минимальные риски</a:t>
            </a:r>
            <a:endParaRPr lang="en-US" sz="2800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Corbel" panose="020B0503020204020204" pitchFamily="34" charset="0"/>
              </a:rPr>
              <a:t>социальная ориентированность</a:t>
            </a:r>
            <a:endParaRPr lang="en-US" sz="2800" dirty="0" smtClean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128871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3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00100"/>
            <a:ext cx="12192000" cy="800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3870" y="0"/>
            <a:ext cx="2700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ГДЕ МЫ</a:t>
            </a: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9987" y="3684192"/>
            <a:ext cx="2139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планы</a:t>
            </a: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5538" y="892015"/>
            <a:ext cx="53134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/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СЕЙЧАС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3635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orbel" panose="020B0503020204020204" pitchFamily="34" charset="0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равление сформировано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3635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orbel" panose="020B0503020204020204" pitchFamily="34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фис в процессе подготовки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363538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наем сотрудников</a:t>
            </a:r>
          </a:p>
          <a:p>
            <a:pPr marL="457200" indent="-3635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orbel" panose="020B0503020204020204" pitchFamily="34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ормативные документы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457200" indent="-36353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orbel" panose="020B0503020204020204" pitchFamily="34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коло 50 заявок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3537" y="4477286"/>
            <a:ext cx="4743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Авг.</a:t>
            </a:r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Сент.</a:t>
            </a:r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2015 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2 банка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бизнес проект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orbel" panose="020B0503020204020204" pitchFamily="34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фициальное открытие фонда</a:t>
            </a:r>
            <a:endParaRPr lang="en-US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9" y="128871"/>
            <a:ext cx="651632" cy="6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8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937</Words>
  <Application>Microsoft Macintosh PowerPoint</Application>
  <PresentationFormat>Произвольный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РОССИЙСКО-КЫРГЫЗСКИЙ ФОНД РАЗВИТИЯ</vt:lpstr>
      <vt:lpstr>Слайд 2</vt:lpstr>
      <vt:lpstr>Слайд 3</vt:lpstr>
      <vt:lpstr>Слайд 4</vt:lpstr>
      <vt:lpstr>Слайд 5</vt:lpstr>
      <vt:lpstr>Механизмы использования  средств Фонда на начальном этапе</vt:lpstr>
      <vt:lpstr>Слайд 7</vt:lpstr>
      <vt:lpstr>Слайд 8</vt:lpstr>
      <vt:lpstr>Слайд 9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RUSSIAN-KYRGYZ  DEVELOPMENT FUND</dc:title>
  <dc:creator>User</dc:creator>
  <cp:lastModifiedBy>Aigul Kodjomuratova</cp:lastModifiedBy>
  <cp:revision>83</cp:revision>
  <cp:lastPrinted>2015-06-24T12:05:59Z</cp:lastPrinted>
  <dcterms:created xsi:type="dcterms:W3CDTF">2015-06-23T23:40:15Z</dcterms:created>
  <dcterms:modified xsi:type="dcterms:W3CDTF">2015-07-08T09:38:55Z</dcterms:modified>
</cp:coreProperties>
</file>